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80" r:id="rId4"/>
    <p:sldId id="274" r:id="rId5"/>
    <p:sldId id="273" r:id="rId6"/>
    <p:sldId id="270" r:id="rId7"/>
    <p:sldId id="272" r:id="rId8"/>
    <p:sldId id="275" r:id="rId9"/>
    <p:sldId id="276" r:id="rId10"/>
    <p:sldId id="277" r:id="rId11"/>
    <p:sldId id="278" r:id="rId12"/>
    <p:sldId id="279" r:id="rId13"/>
    <p:sldId id="271" r:id="rId14"/>
    <p:sldId id="281" r:id="rId15"/>
    <p:sldId id="282"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47" d="100"/>
          <a:sy n="47" d="100"/>
        </p:scale>
        <p:origin x="1474"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ai/llms"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arxiv.org/abs/2005.1140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2312.10997"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From Guesswork to Ground Truth: RAG in Action</a:t>
            </a:r>
          </a:p>
        </p:txBody>
      </p:sp>
      <p:sp>
        <p:nvSpPr>
          <p:cNvPr id="3" name="Subtitle 2"/>
          <p:cNvSpPr>
            <a:spLocks noGrp="1"/>
          </p:cNvSpPr>
          <p:nvPr>
            <p:ph type="subTitle" idx="1"/>
          </p:nvPr>
        </p:nvSpPr>
        <p:spPr/>
        <p:txBody>
          <a:bodyPr>
            <a:normAutofit fontScale="92500" lnSpcReduction="20000"/>
          </a:bodyPr>
          <a:lstStyle/>
          <a:p>
            <a:r>
              <a:t>How Retrieval-Augmented Generation Solves Hallucinations</a:t>
            </a:r>
          </a:p>
          <a:p>
            <a:r>
              <a:t>Advika Thakur | Workplace Engineering | Summer Analyst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1568-01A1-3250-4B56-4377E9175B2F}"/>
              </a:ext>
            </a:extLst>
          </p:cNvPr>
          <p:cNvSpPr>
            <a:spLocks noGrp="1"/>
          </p:cNvSpPr>
          <p:nvPr>
            <p:ph type="title"/>
          </p:nvPr>
        </p:nvSpPr>
        <p:spPr/>
        <p:txBody>
          <a:bodyPr/>
          <a:lstStyle/>
          <a:p>
            <a:r>
              <a:rPr lang="en-US" dirty="0"/>
              <a:t>Vectorizer</a:t>
            </a:r>
            <a:endParaRPr lang="en-IN" dirty="0"/>
          </a:p>
        </p:txBody>
      </p:sp>
      <p:pic>
        <p:nvPicPr>
          <p:cNvPr id="7170" name="Picture 2" descr="What are Vector Embeddings | Pinecone">
            <a:extLst>
              <a:ext uri="{FF2B5EF4-FFF2-40B4-BE49-F238E27FC236}">
                <a16:creationId xmlns:a16="http://schemas.microsoft.com/office/drawing/2014/main" id="{E53B9886-9C75-293A-698D-862A52A18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794" y="1674307"/>
            <a:ext cx="5368412" cy="18621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87C953-B384-796D-D622-DA3C33048B51}"/>
              </a:ext>
            </a:extLst>
          </p:cNvPr>
          <p:cNvSpPr txBox="1"/>
          <p:nvPr/>
        </p:nvSpPr>
        <p:spPr>
          <a:xfrm>
            <a:off x="1450257" y="3814902"/>
            <a:ext cx="7034981" cy="1477328"/>
          </a:xfrm>
          <a:prstGeom prst="rect">
            <a:avLst/>
          </a:prstGeom>
          <a:noFill/>
        </p:spPr>
        <p:txBody>
          <a:bodyPr wrap="square">
            <a:spAutoFit/>
          </a:bodyPr>
          <a:lstStyle/>
          <a:p>
            <a:r>
              <a:rPr lang="en-US" dirty="0"/>
              <a:t>A </a:t>
            </a:r>
            <a:r>
              <a:rPr lang="en-US" b="1" dirty="0"/>
              <a:t>vectorizer</a:t>
            </a:r>
            <a:r>
              <a:rPr lang="en-US" dirty="0"/>
              <a:t> is a model that </a:t>
            </a:r>
            <a:r>
              <a:rPr lang="en-US" b="1" dirty="0"/>
              <a:t>maps text to vectors</a:t>
            </a:r>
            <a:r>
              <a:rPr lang="en-US" dirty="0"/>
              <a:t> in a high-dimensional embedding space so that semantically similar texts end up close together. For RAG, we use vectorizers that are built on </a:t>
            </a:r>
            <a:r>
              <a:rPr lang="en-US" b="1" dirty="0"/>
              <a:t>BERT or its variants</a:t>
            </a:r>
            <a:r>
              <a:rPr lang="en-US" dirty="0"/>
              <a:t>, because they produce </a:t>
            </a:r>
            <a:r>
              <a:rPr lang="en-US" b="1" dirty="0"/>
              <a:t>contextual embeddings</a:t>
            </a:r>
            <a:r>
              <a:rPr lang="en-US" dirty="0"/>
              <a:t> (i.e., the meaning of a word changes based on its surroundings).</a:t>
            </a:r>
            <a:endParaRPr lang="en-IN" dirty="0"/>
          </a:p>
        </p:txBody>
      </p:sp>
    </p:spTree>
    <p:extLst>
      <p:ext uri="{BB962C8B-B14F-4D97-AF65-F5344CB8AC3E}">
        <p14:creationId xmlns:p14="http://schemas.microsoft.com/office/powerpoint/2010/main" val="149886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ADE4-EDD2-10BC-3B78-9B309C482AB4}"/>
              </a:ext>
            </a:extLst>
          </p:cNvPr>
          <p:cNvSpPr>
            <a:spLocks noGrp="1"/>
          </p:cNvSpPr>
          <p:nvPr>
            <p:ph type="title"/>
          </p:nvPr>
        </p:nvSpPr>
        <p:spPr/>
        <p:txBody>
          <a:bodyPr/>
          <a:lstStyle/>
          <a:p>
            <a:r>
              <a:rPr lang="en-US" dirty="0"/>
              <a:t>Embedding Space</a:t>
            </a:r>
            <a:endParaRPr lang="en-IN" dirty="0"/>
          </a:p>
        </p:txBody>
      </p:sp>
      <p:pic>
        <p:nvPicPr>
          <p:cNvPr id="8194" name="Picture 2" descr="Chunking Text to Vector Embeddings in Generative AI Solutions">
            <a:extLst>
              <a:ext uri="{FF2B5EF4-FFF2-40B4-BE49-F238E27FC236}">
                <a16:creationId xmlns:a16="http://schemas.microsoft.com/office/drawing/2014/main" id="{3B4C832E-BDFB-5BEB-7E66-B5CB868A6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921" y="1280036"/>
            <a:ext cx="4959602" cy="27906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17C1F5F8-008C-B34B-9A2C-AAF43173AEB6}"/>
              </a:ext>
            </a:extLst>
          </p:cNvPr>
          <p:cNvSpPr>
            <a:spLocks noGrp="1" noChangeArrowheads="1"/>
          </p:cNvSpPr>
          <p:nvPr>
            <p:ph idx="1"/>
          </p:nvPr>
        </p:nvSpPr>
        <p:spPr bwMode="auto">
          <a:xfrm>
            <a:off x="604685" y="4212690"/>
            <a:ext cx="82296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a:t>
            </a:r>
            <a:r>
              <a:rPr kumimoji="0" lang="en-US" altLang="en-US" sz="1600" b="1" i="0" u="none" strike="noStrike" cap="none" normalizeH="0" baseline="0" dirty="0">
                <a:ln>
                  <a:noFill/>
                </a:ln>
                <a:solidFill>
                  <a:schemeClr val="tx1"/>
                </a:solidFill>
                <a:effectLst/>
                <a:latin typeface="Arial" panose="020B0604020202020204" pitchFamily="34" charset="0"/>
              </a:rPr>
              <a:t>embedding space</a:t>
            </a:r>
            <a:r>
              <a:rPr kumimoji="0" lang="en-US" altLang="en-US" sz="1600" b="0" i="0" u="none" strike="noStrike" cap="none" normalizeH="0" baseline="0" dirty="0">
                <a:ln>
                  <a:noFill/>
                </a:ln>
                <a:solidFill>
                  <a:schemeClr val="tx1"/>
                </a:solidFill>
                <a:effectLst/>
                <a:latin typeface="Arial" panose="020B0604020202020204" pitchFamily="34" charset="0"/>
              </a:rPr>
              <a:t> is a high-dimensional mathematical space where pieces of text are represented as vectors.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Each vector might have </a:t>
            </a:r>
            <a:r>
              <a:rPr kumimoji="0" lang="en-US" altLang="en-US" sz="1600" b="1" i="0" u="none" strike="noStrike" cap="none" normalizeH="0" baseline="0" dirty="0">
                <a:ln>
                  <a:noFill/>
                </a:ln>
                <a:solidFill>
                  <a:schemeClr val="tx1"/>
                </a:solidFill>
                <a:effectLst/>
                <a:latin typeface="Arial" panose="020B0604020202020204" pitchFamily="34" charset="0"/>
              </a:rPr>
              <a:t>128, 256, 768</a:t>
            </a:r>
            <a:r>
              <a:rPr kumimoji="0" lang="en-US" altLang="en-US" sz="1600" b="0" i="0" u="none" strike="noStrike" cap="none" normalizeH="0" baseline="0" dirty="0">
                <a:ln>
                  <a:noFill/>
                </a:ln>
                <a:solidFill>
                  <a:schemeClr val="tx1"/>
                </a:solidFill>
                <a:effectLst/>
                <a:latin typeface="Arial" panose="020B0604020202020204" pitchFamily="34" charset="0"/>
              </a:rPr>
              <a:t>, or even more dimensions, depending on the embedding model used.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Think of it like a </a:t>
            </a:r>
            <a:r>
              <a:rPr kumimoji="0" lang="en-US" altLang="en-US" sz="1600" b="1" i="0" u="none" strike="noStrike" cap="none" normalizeH="0" baseline="0" dirty="0">
                <a:ln>
                  <a:noFill/>
                </a:ln>
                <a:solidFill>
                  <a:schemeClr val="tx1"/>
                </a:solidFill>
                <a:effectLst/>
                <a:latin typeface="Arial" panose="020B0604020202020204" pitchFamily="34" charset="0"/>
              </a:rPr>
              <a:t>semantic map</a:t>
            </a:r>
            <a:r>
              <a:rPr kumimoji="0" lang="en-US" altLang="en-US" sz="1600" b="0" i="0" u="none" strike="noStrike" cap="none" normalizeH="0" baseline="0" dirty="0">
                <a:ln>
                  <a:noFill/>
                </a:ln>
                <a:solidFill>
                  <a:schemeClr val="tx1"/>
                </a:solidFill>
                <a:effectLst/>
                <a:latin typeface="Arial" panose="020B0604020202020204" pitchFamily="34" charset="0"/>
              </a:rPr>
              <a:t>: the more similar two pieces of text are in meaning, the </a:t>
            </a:r>
            <a:r>
              <a:rPr kumimoji="0" lang="en-US" altLang="en-US" sz="1600" b="1" i="0" u="none" strike="noStrike" cap="none" normalizeH="0" baseline="0" dirty="0">
                <a:ln>
                  <a:noFill/>
                </a:ln>
                <a:solidFill>
                  <a:schemeClr val="tx1"/>
                </a:solidFill>
                <a:effectLst/>
                <a:latin typeface="Arial" panose="020B0604020202020204" pitchFamily="34" charset="0"/>
              </a:rPr>
              <a:t>closer their vectors</a:t>
            </a:r>
            <a:r>
              <a:rPr kumimoji="0" lang="en-US" altLang="en-US" sz="1600" b="0" i="0" u="none" strike="noStrike" cap="none" normalizeH="0" baseline="0" dirty="0">
                <a:ln>
                  <a:noFill/>
                </a:ln>
                <a:solidFill>
                  <a:schemeClr val="tx1"/>
                </a:solidFill>
                <a:effectLst/>
                <a:latin typeface="Arial" panose="020B0604020202020204" pitchFamily="34" charset="0"/>
              </a:rPr>
              <a:t> will be in this space.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For example: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“dog” and “puppy” will appear close together.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“banana” and “server logs” will be far apart.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494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1B579-0730-1177-3EFA-ECBF306F78A5}"/>
              </a:ext>
            </a:extLst>
          </p:cNvPr>
          <p:cNvPicPr>
            <a:picLocks noChangeAspect="1"/>
          </p:cNvPicPr>
          <p:nvPr/>
        </p:nvPicPr>
        <p:blipFill>
          <a:blip r:embed="rId2"/>
          <a:stretch>
            <a:fillRect/>
          </a:stretch>
        </p:blipFill>
        <p:spPr>
          <a:xfrm>
            <a:off x="730048" y="819468"/>
            <a:ext cx="7440063" cy="4696480"/>
          </a:xfrm>
          <a:prstGeom prst="rect">
            <a:avLst/>
          </a:prstGeom>
        </p:spPr>
      </p:pic>
    </p:spTree>
    <p:extLst>
      <p:ext uri="{BB962C8B-B14F-4D97-AF65-F5344CB8AC3E}">
        <p14:creationId xmlns:p14="http://schemas.microsoft.com/office/powerpoint/2010/main" val="305377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E95338-5558-203E-EAC4-D837C879E251}"/>
              </a:ext>
            </a:extLst>
          </p:cNvPr>
          <p:cNvPicPr>
            <a:picLocks noChangeAspect="1"/>
          </p:cNvPicPr>
          <p:nvPr/>
        </p:nvPicPr>
        <p:blipFill>
          <a:blip r:embed="rId2"/>
          <a:stretch>
            <a:fillRect/>
          </a:stretch>
        </p:blipFill>
        <p:spPr>
          <a:xfrm>
            <a:off x="145328" y="1315923"/>
            <a:ext cx="8703704" cy="4022660"/>
          </a:xfrm>
          <a:prstGeom prst="rect">
            <a:avLst/>
          </a:prstGeom>
        </p:spPr>
      </p:pic>
    </p:spTree>
    <p:extLst>
      <p:ext uri="{BB962C8B-B14F-4D97-AF65-F5344CB8AC3E}">
        <p14:creationId xmlns:p14="http://schemas.microsoft.com/office/powerpoint/2010/main" val="4044429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47A4-F50A-73D8-9627-9C52221E0430}"/>
              </a:ext>
            </a:extLst>
          </p:cNvPr>
          <p:cNvSpPr>
            <a:spLocks noGrp="1"/>
          </p:cNvSpPr>
          <p:nvPr>
            <p:ph type="title"/>
          </p:nvPr>
        </p:nvSpPr>
        <p:spPr>
          <a:xfrm>
            <a:off x="457200" y="82244"/>
            <a:ext cx="8229600" cy="1143000"/>
          </a:xfrm>
        </p:spPr>
        <p:txBody>
          <a:bodyPr>
            <a:normAutofit/>
          </a:bodyPr>
          <a:lstStyle/>
          <a:p>
            <a:r>
              <a:rPr lang="en-IN" dirty="0"/>
              <a:t>RAG’s core benefits </a:t>
            </a:r>
          </a:p>
        </p:txBody>
      </p:sp>
      <p:pic>
        <p:nvPicPr>
          <p:cNvPr id="9218" name="Picture 2" descr="Generated image">
            <a:extLst>
              <a:ext uri="{FF2B5EF4-FFF2-40B4-BE49-F238E27FC236}">
                <a16:creationId xmlns:a16="http://schemas.microsoft.com/office/drawing/2014/main" id="{EC109ABD-C05A-3496-FC8C-D211A36E9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367" y="1193954"/>
            <a:ext cx="5440362" cy="544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214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A1D6-45AD-8F86-8051-7D077D6DA72D}"/>
              </a:ext>
            </a:extLst>
          </p:cNvPr>
          <p:cNvSpPr>
            <a:spLocks noGrp="1"/>
          </p:cNvSpPr>
          <p:nvPr>
            <p:ph type="title"/>
          </p:nvPr>
        </p:nvSpPr>
        <p:spPr/>
        <p:txBody>
          <a:bodyPr/>
          <a:lstStyle/>
          <a:p>
            <a:r>
              <a:rPr lang="en-IN" dirty="0"/>
              <a:t>RAG in Industry</a:t>
            </a:r>
          </a:p>
        </p:txBody>
      </p:sp>
      <p:pic>
        <p:nvPicPr>
          <p:cNvPr id="9" name="table">
            <a:extLst>
              <a:ext uri="{FF2B5EF4-FFF2-40B4-BE49-F238E27FC236}">
                <a16:creationId xmlns:a16="http://schemas.microsoft.com/office/drawing/2014/main" id="{2F23FB30-2BB2-E20A-3D97-BF54CDE7BB92}"/>
              </a:ext>
            </a:extLst>
          </p:cNvPr>
          <p:cNvPicPr>
            <a:picLocks noGrp="1" noChangeAspect="1"/>
          </p:cNvPicPr>
          <p:nvPr>
            <p:ph idx="1"/>
          </p:nvPr>
        </p:nvPicPr>
        <p:blipFill>
          <a:blip r:embed="rId2"/>
          <a:stretch>
            <a:fillRect/>
          </a:stretch>
        </p:blipFill>
        <p:spPr>
          <a:xfrm>
            <a:off x="457200" y="2431947"/>
            <a:ext cx="8229600" cy="2862469"/>
          </a:xfrm>
          <a:prstGeom prst="rect">
            <a:avLst/>
          </a:prstGeom>
        </p:spPr>
      </p:pic>
    </p:spTree>
    <p:extLst>
      <p:ext uri="{BB962C8B-B14F-4D97-AF65-F5344CB8AC3E}">
        <p14:creationId xmlns:p14="http://schemas.microsoft.com/office/powerpoint/2010/main" val="4293244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Large Language Models</a:t>
            </a:r>
            <a:endParaRPr dirty="0"/>
          </a:p>
        </p:txBody>
      </p:sp>
      <p:pic>
        <p:nvPicPr>
          <p:cNvPr id="4100" name="Picture 4" descr="The LLM Selection Guide: Key Factors to Consider">
            <a:extLst>
              <a:ext uri="{FF2B5EF4-FFF2-40B4-BE49-F238E27FC236}">
                <a16:creationId xmlns:a16="http://schemas.microsoft.com/office/drawing/2014/main" id="{3E16DB42-2B41-CCAD-7083-5AA7395CFC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891" y="1600200"/>
            <a:ext cx="8050218" cy="4525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47E6-EAF5-6A98-7290-070E977CBF79}"/>
              </a:ext>
            </a:extLst>
          </p:cNvPr>
          <p:cNvSpPr>
            <a:spLocks noGrp="1"/>
          </p:cNvSpPr>
          <p:nvPr>
            <p:ph type="title"/>
          </p:nvPr>
        </p:nvSpPr>
        <p:spPr/>
        <p:txBody>
          <a:bodyPr/>
          <a:lstStyle/>
          <a:p>
            <a:r>
              <a:rPr lang="en-US" dirty="0"/>
              <a:t>What are hallucinations in LMS?</a:t>
            </a:r>
            <a:endParaRPr lang="en-IN" dirty="0"/>
          </a:p>
        </p:txBody>
      </p:sp>
      <p:sp>
        <p:nvSpPr>
          <p:cNvPr id="3" name="Content Placeholder 2">
            <a:extLst>
              <a:ext uri="{FF2B5EF4-FFF2-40B4-BE49-F238E27FC236}">
                <a16:creationId xmlns:a16="http://schemas.microsoft.com/office/drawing/2014/main" id="{78BE168B-0154-7196-1F41-1F8DDB5B377B}"/>
              </a:ext>
            </a:extLst>
          </p:cNvPr>
          <p:cNvSpPr>
            <a:spLocks noGrp="1"/>
          </p:cNvSpPr>
          <p:nvPr>
            <p:ph idx="1"/>
          </p:nvPr>
        </p:nvSpPr>
        <p:spPr>
          <a:xfrm>
            <a:off x="457200" y="1600200"/>
            <a:ext cx="3524865" cy="4220497"/>
          </a:xfrm>
        </p:spPr>
        <p:txBody>
          <a:bodyPr>
            <a:normAutofit/>
          </a:bodyPr>
          <a:lstStyle/>
          <a:p>
            <a:pPr marL="0" indent="0">
              <a:buNone/>
            </a:pPr>
            <a:r>
              <a:rPr lang="en-US" sz="1800" dirty="0"/>
              <a:t>In the context of Large Language Models (LLMs), hallucinations refer to the phenomenon where the model generates outputs that are factually incorrect, nonsensical, or not grounded in the provided input or training data. Essentially, it's when the AI makes things up, presenting false information as if it were true. </a:t>
            </a:r>
            <a:endParaRPr lang="en-IN" sz="1800" dirty="0"/>
          </a:p>
        </p:txBody>
      </p:sp>
      <p:pic>
        <p:nvPicPr>
          <p:cNvPr id="5122" name="Picture 2" descr="Generated image">
            <a:extLst>
              <a:ext uri="{FF2B5EF4-FFF2-40B4-BE49-F238E27FC236}">
                <a16:creationId xmlns:a16="http://schemas.microsoft.com/office/drawing/2014/main" id="{7CEAB62D-7E9F-88D2-4198-B19D62578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00200"/>
            <a:ext cx="4060723" cy="406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6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PlantUML diagram">
            <a:extLst>
              <a:ext uri="{FF2B5EF4-FFF2-40B4-BE49-F238E27FC236}">
                <a16:creationId xmlns:a16="http://schemas.microsoft.com/office/drawing/2014/main" id="{4E5270AB-A7E7-5385-EFB1-AC948F6E2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04" y="1350620"/>
            <a:ext cx="4701880" cy="25391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8699A6-CFD2-E189-4E48-D6381C3F03F5}"/>
              </a:ext>
            </a:extLst>
          </p:cNvPr>
          <p:cNvSpPr>
            <a:spLocks noGrp="1"/>
          </p:cNvSpPr>
          <p:nvPr>
            <p:ph type="title"/>
          </p:nvPr>
        </p:nvSpPr>
        <p:spPr>
          <a:xfrm>
            <a:off x="1945803" y="319922"/>
            <a:ext cx="4902364" cy="784891"/>
          </a:xfrm>
        </p:spPr>
        <p:txBody>
          <a:bodyPr>
            <a:normAutofit fontScale="90000"/>
          </a:bodyPr>
          <a:lstStyle/>
          <a:p>
            <a:r>
              <a:rPr lang="en-IN" dirty="0"/>
              <a:t>LLM Query–Response Cycle (Simplified)</a:t>
            </a:r>
          </a:p>
        </p:txBody>
      </p:sp>
      <p:sp>
        <p:nvSpPr>
          <p:cNvPr id="6" name="Content Placeholder 5">
            <a:extLst>
              <a:ext uri="{FF2B5EF4-FFF2-40B4-BE49-F238E27FC236}">
                <a16:creationId xmlns:a16="http://schemas.microsoft.com/office/drawing/2014/main" id="{9714199E-8E22-8A2A-4470-F54CE0C4D3F3}"/>
              </a:ext>
            </a:extLst>
          </p:cNvPr>
          <p:cNvSpPr>
            <a:spLocks noGrp="1" noChangeArrowheads="1"/>
          </p:cNvSpPr>
          <p:nvPr>
            <p:ph idx="1"/>
          </p:nvPr>
        </p:nvSpPr>
        <p:spPr bwMode="auto">
          <a:xfrm>
            <a:off x="666134" y="4355870"/>
            <a:ext cx="767162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User</a:t>
            </a:r>
            <a:r>
              <a:rPr kumimoji="0" lang="en-US" altLang="en-US" sz="1600" b="0" i="0" u="none" strike="noStrike" cap="none" normalizeH="0" baseline="0" dirty="0">
                <a:ln>
                  <a:noFill/>
                </a:ln>
                <a:solidFill>
                  <a:schemeClr val="tx1"/>
                </a:solidFill>
                <a:effectLst/>
                <a:latin typeface="Arial" panose="020B0604020202020204" pitchFamily="34" charset="0"/>
              </a:rPr>
              <a:t>: Sends a text-based question into the model.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LLM</a:t>
            </a:r>
            <a:r>
              <a:rPr kumimoji="0" lang="en-US" altLang="en-US" sz="1600" b="0" i="0" u="none" strike="noStrike" cap="none" normalizeH="0" baseline="0" dirty="0">
                <a:ln>
                  <a:noFill/>
                </a:ln>
                <a:solidFill>
                  <a:schemeClr val="tx1"/>
                </a:solidFill>
                <a:effectLst/>
                <a:latin typeface="Arial" panose="020B0604020202020204" pitchFamily="34" charset="0"/>
              </a:rPr>
              <a:t>: Processes your input using patterns learned during pre-training and </a:t>
            </a:r>
            <a:r>
              <a:rPr lang="en-US" altLang="en-US" sz="1600" b="1" dirty="0">
                <a:latin typeface="Arial" panose="020B0604020202020204" pitchFamily="34" charset="0"/>
              </a:rPr>
              <a:t>returns</a:t>
            </a: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600" dirty="0">
                <a:latin typeface="Arial" panose="020B0604020202020204" pitchFamily="34" charset="0"/>
              </a:rPr>
              <a:t>A</a:t>
            </a:r>
            <a:r>
              <a:rPr kumimoji="0" lang="en-US" altLang="en-US" sz="1600" b="0" i="0" u="none" strike="noStrike" cap="none" normalizeH="0" baseline="0" dirty="0">
                <a:ln>
                  <a:noFill/>
                </a:ln>
                <a:solidFill>
                  <a:schemeClr val="tx1"/>
                </a:solidFill>
                <a:effectLst/>
                <a:latin typeface="Arial" panose="020B0604020202020204" pitchFamily="34" charset="0"/>
              </a:rPr>
              <a:t> fluent, human-like answer back.</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1" u="none" strike="noStrike" cap="none" normalizeH="0" baseline="0" dirty="0">
                <a:ln>
                  <a:noFill/>
                </a:ln>
                <a:solidFill>
                  <a:schemeClr val="tx1"/>
                </a:solidFill>
                <a:effectLst/>
                <a:latin typeface="Arial" panose="020B0604020202020204" pitchFamily="34" charset="0"/>
              </a:rPr>
              <a:t>(Note: The model’s knowledge is static—it can’t verify facts in real time.)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974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3330-FC14-A134-C113-6A2EF9DB62DE}"/>
              </a:ext>
            </a:extLst>
          </p:cNvPr>
          <p:cNvSpPr>
            <a:spLocks noGrp="1"/>
          </p:cNvSpPr>
          <p:nvPr>
            <p:ph type="title"/>
          </p:nvPr>
        </p:nvSpPr>
        <p:spPr/>
        <p:txBody>
          <a:bodyPr>
            <a:noAutofit/>
          </a:bodyPr>
          <a:lstStyle/>
          <a:p>
            <a:r>
              <a:rPr lang="en-US" sz="3600" dirty="0"/>
              <a:t>There are a couple of key issues with how general-purpose LLMs answer questions:</a:t>
            </a:r>
            <a:br>
              <a:rPr lang="en-US" sz="3600" dirty="0"/>
            </a:br>
            <a:endParaRPr lang="en-IN" sz="3600" dirty="0"/>
          </a:p>
        </p:txBody>
      </p:sp>
      <p:sp>
        <p:nvSpPr>
          <p:cNvPr id="3" name="Content Placeholder 2">
            <a:extLst>
              <a:ext uri="{FF2B5EF4-FFF2-40B4-BE49-F238E27FC236}">
                <a16:creationId xmlns:a16="http://schemas.microsoft.com/office/drawing/2014/main" id="{E614F625-9717-7AA7-0F73-1AEA8EB95851}"/>
              </a:ext>
            </a:extLst>
          </p:cNvPr>
          <p:cNvSpPr>
            <a:spLocks noGrp="1"/>
          </p:cNvSpPr>
          <p:nvPr>
            <p:ph idx="1"/>
          </p:nvPr>
        </p:nvSpPr>
        <p:spPr/>
        <p:txBody>
          <a:bodyPr>
            <a:normAutofit/>
          </a:bodyPr>
          <a:lstStyle/>
          <a:p>
            <a:r>
              <a:rPr lang="en-US" b="1" dirty="0"/>
              <a:t>Lack of source attribution</a:t>
            </a:r>
            <a:r>
              <a:rPr lang="en-US" dirty="0"/>
              <a:t> </a:t>
            </a:r>
          </a:p>
          <a:p>
            <a:endParaRPr lang="en-US" b="1" dirty="0"/>
          </a:p>
          <a:p>
            <a:r>
              <a:rPr lang="en-US" b="1" dirty="0"/>
              <a:t>Outdated information</a:t>
            </a:r>
            <a:r>
              <a:rPr lang="en-US" dirty="0"/>
              <a:t> </a:t>
            </a:r>
            <a:endParaRPr lang="en-IN" dirty="0"/>
          </a:p>
        </p:txBody>
      </p:sp>
      <p:sp>
        <p:nvSpPr>
          <p:cNvPr id="4" name="AutoShape 2" descr="Generated image">
            <a:extLst>
              <a:ext uri="{FF2B5EF4-FFF2-40B4-BE49-F238E27FC236}">
                <a16:creationId xmlns:a16="http://schemas.microsoft.com/office/drawing/2014/main" id="{27245ED2-8AE8-9A2A-6C94-B0FE2370DE3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a:extLst>
              <a:ext uri="{FF2B5EF4-FFF2-40B4-BE49-F238E27FC236}">
                <a16:creationId xmlns:a16="http://schemas.microsoft.com/office/drawing/2014/main" id="{3D5A5C1C-B564-A9EB-C909-016BF641932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B7B68B08-BC62-FF11-CFE1-F9B93530C143}"/>
              </a:ext>
            </a:extLst>
          </p:cNvPr>
          <p:cNvPicPr>
            <a:picLocks noChangeAspect="1"/>
          </p:cNvPicPr>
          <p:nvPr/>
        </p:nvPicPr>
        <p:blipFill>
          <a:blip r:embed="rId2"/>
          <a:stretch>
            <a:fillRect/>
          </a:stretch>
        </p:blipFill>
        <p:spPr>
          <a:xfrm>
            <a:off x="5225122" y="2087396"/>
            <a:ext cx="3113355" cy="2988007"/>
          </a:xfrm>
          <a:prstGeom prst="rect">
            <a:avLst/>
          </a:prstGeom>
        </p:spPr>
      </p:pic>
      <p:pic>
        <p:nvPicPr>
          <p:cNvPr id="9" name="Picture 8">
            <a:extLst>
              <a:ext uri="{FF2B5EF4-FFF2-40B4-BE49-F238E27FC236}">
                <a16:creationId xmlns:a16="http://schemas.microsoft.com/office/drawing/2014/main" id="{9BEBECD0-C816-E11F-4400-50F5EE741EF4}"/>
              </a:ext>
            </a:extLst>
          </p:cNvPr>
          <p:cNvPicPr>
            <a:picLocks noChangeAspect="1"/>
          </p:cNvPicPr>
          <p:nvPr/>
        </p:nvPicPr>
        <p:blipFill>
          <a:blip r:embed="rId3"/>
          <a:stretch>
            <a:fillRect/>
          </a:stretch>
        </p:blipFill>
        <p:spPr>
          <a:xfrm>
            <a:off x="1069535" y="3276600"/>
            <a:ext cx="3244645" cy="2988006"/>
          </a:xfrm>
          <a:prstGeom prst="rect">
            <a:avLst/>
          </a:prstGeom>
        </p:spPr>
      </p:pic>
    </p:spTree>
    <p:extLst>
      <p:ext uri="{BB962C8B-B14F-4D97-AF65-F5344CB8AC3E}">
        <p14:creationId xmlns:p14="http://schemas.microsoft.com/office/powerpoint/2010/main" val="212263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6C62-B92F-71D1-270E-3490FDC078FD}"/>
              </a:ext>
            </a:extLst>
          </p:cNvPr>
          <p:cNvSpPr>
            <a:spLocks noGrp="1"/>
          </p:cNvSpPr>
          <p:nvPr>
            <p:ph type="title"/>
          </p:nvPr>
        </p:nvSpPr>
        <p:spPr>
          <a:xfrm>
            <a:off x="457200" y="483398"/>
            <a:ext cx="8229600" cy="1143000"/>
          </a:xfrm>
        </p:spPr>
        <p:txBody>
          <a:bodyPr>
            <a:normAutofit fontScale="90000"/>
          </a:bodyPr>
          <a:lstStyle/>
          <a:p>
            <a:r>
              <a:rPr lang="en-US" b="1" dirty="0"/>
              <a:t> I want to customize my LLM with data, what are all the options</a:t>
            </a:r>
            <a:br>
              <a:rPr lang="en-US" b="1" dirty="0"/>
            </a:br>
            <a:endParaRPr lang="en-IN" dirty="0"/>
          </a:p>
        </p:txBody>
      </p:sp>
      <p:pic>
        <p:nvPicPr>
          <p:cNvPr id="19" name="Picture 18">
            <a:extLst>
              <a:ext uri="{FF2B5EF4-FFF2-40B4-BE49-F238E27FC236}">
                <a16:creationId xmlns:a16="http://schemas.microsoft.com/office/drawing/2014/main" id="{94D7C2CB-CCF8-491D-88CB-D602DB1FC0C0}"/>
              </a:ext>
            </a:extLst>
          </p:cNvPr>
          <p:cNvPicPr>
            <a:picLocks noChangeAspect="1"/>
          </p:cNvPicPr>
          <p:nvPr/>
        </p:nvPicPr>
        <p:blipFill>
          <a:blip r:embed="rId2"/>
          <a:stretch>
            <a:fillRect/>
          </a:stretch>
        </p:blipFill>
        <p:spPr>
          <a:xfrm>
            <a:off x="0" y="1705056"/>
            <a:ext cx="9144000" cy="3659282"/>
          </a:xfrm>
          <a:prstGeom prst="rect">
            <a:avLst/>
          </a:prstGeom>
        </p:spPr>
      </p:pic>
    </p:spTree>
    <p:extLst>
      <p:ext uri="{BB962C8B-B14F-4D97-AF65-F5344CB8AC3E}">
        <p14:creationId xmlns:p14="http://schemas.microsoft.com/office/powerpoint/2010/main" val="374607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815CC61F-EE50-A632-D633-0D0F1CB09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26" y="2853373"/>
            <a:ext cx="5067708" cy="26907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DDCA35-FF55-9BE3-D593-C35535CE3D2D}"/>
              </a:ext>
            </a:extLst>
          </p:cNvPr>
          <p:cNvSpPr>
            <a:spLocks noGrp="1"/>
          </p:cNvSpPr>
          <p:nvPr>
            <p:ph type="title"/>
          </p:nvPr>
        </p:nvSpPr>
        <p:spPr>
          <a:xfrm>
            <a:off x="516193" y="21457"/>
            <a:ext cx="8229600" cy="1143000"/>
          </a:xfrm>
        </p:spPr>
        <p:txBody>
          <a:bodyPr/>
          <a:lstStyle/>
          <a:p>
            <a:r>
              <a:rPr lang="en-US" dirty="0"/>
              <a:t>Retrieval Augmented Generation</a:t>
            </a:r>
            <a:endParaRPr lang="en-IN" dirty="0"/>
          </a:p>
        </p:txBody>
      </p:sp>
      <p:sp>
        <p:nvSpPr>
          <p:cNvPr id="6" name="TextBox 5">
            <a:extLst>
              <a:ext uri="{FF2B5EF4-FFF2-40B4-BE49-F238E27FC236}">
                <a16:creationId xmlns:a16="http://schemas.microsoft.com/office/drawing/2014/main" id="{DCA4697E-40F9-94CB-4FCD-BFECA704E2E0}"/>
              </a:ext>
            </a:extLst>
          </p:cNvPr>
          <p:cNvSpPr txBox="1"/>
          <p:nvPr/>
        </p:nvSpPr>
        <p:spPr>
          <a:xfrm>
            <a:off x="865239" y="1088836"/>
            <a:ext cx="7821561" cy="2308324"/>
          </a:xfrm>
          <a:prstGeom prst="rect">
            <a:avLst/>
          </a:prstGeom>
          <a:noFill/>
        </p:spPr>
        <p:txBody>
          <a:bodyPr wrap="square">
            <a:spAutoFit/>
          </a:bodyPr>
          <a:lstStyle/>
          <a:p>
            <a:r>
              <a:rPr lang="en-US" dirty="0"/>
              <a:t>RAG (Retrieval-Augmented Generation) is an AI framework that combines the strengths of traditional information retrieval systems (such as search and databases) with the capabilities of generative </a:t>
            </a:r>
            <a:r>
              <a:rPr lang="en-US" u="sng" dirty="0">
                <a:hlinkClick r:id="rId3"/>
              </a:rPr>
              <a:t>large language models (LLMs)</a:t>
            </a:r>
            <a:r>
              <a:rPr lang="en-US" dirty="0"/>
              <a:t>. By combining your data and world knowledge with LLM language skills, </a:t>
            </a:r>
            <a:r>
              <a:rPr lang="en-US" b="1" dirty="0"/>
              <a:t>grounded generation</a:t>
            </a:r>
            <a:r>
              <a:rPr lang="en-US" dirty="0"/>
              <a:t> is more accurate, up-to-date, and relevant to your specific needs.</a:t>
            </a:r>
            <a:endParaRPr lang="en-US" b="1" dirty="0"/>
          </a:p>
          <a:p>
            <a:r>
              <a:rPr lang="en-US" b="1" dirty="0"/>
              <a:t>                                                                                                   -Definition By Google</a:t>
            </a:r>
          </a:p>
          <a:p>
            <a:endParaRPr lang="en-US" b="1" dirty="0"/>
          </a:p>
          <a:p>
            <a:endParaRPr lang="en-US" b="1" dirty="0"/>
          </a:p>
        </p:txBody>
      </p:sp>
      <p:sp>
        <p:nvSpPr>
          <p:cNvPr id="12" name="TextBox 11">
            <a:extLst>
              <a:ext uri="{FF2B5EF4-FFF2-40B4-BE49-F238E27FC236}">
                <a16:creationId xmlns:a16="http://schemas.microsoft.com/office/drawing/2014/main" id="{F5C505EB-E3F1-A34A-8BCA-C0A9D1837B70}"/>
              </a:ext>
            </a:extLst>
          </p:cNvPr>
          <p:cNvSpPr txBox="1"/>
          <p:nvPr/>
        </p:nvSpPr>
        <p:spPr>
          <a:xfrm>
            <a:off x="707922" y="5788712"/>
            <a:ext cx="7978878" cy="923330"/>
          </a:xfrm>
          <a:prstGeom prst="rect">
            <a:avLst/>
          </a:prstGeom>
          <a:noFill/>
        </p:spPr>
        <p:txBody>
          <a:bodyPr wrap="square">
            <a:spAutoFit/>
          </a:bodyPr>
          <a:lstStyle/>
          <a:p>
            <a:r>
              <a:rPr lang="en-US" b="1" dirty="0"/>
              <a:t>First proposed by Facebook AI</a:t>
            </a:r>
            <a:r>
              <a:rPr lang="en-US" dirty="0"/>
              <a:t> in the 2020 paper: </a:t>
            </a:r>
            <a:r>
              <a:rPr lang="en-US" i="1" dirty="0"/>
              <a:t>Retrieval-Augmented Generation for Knowledge-Intensive NLP Tasks</a:t>
            </a:r>
            <a:br>
              <a:rPr lang="en-US" dirty="0"/>
            </a:br>
            <a:r>
              <a:rPr lang="en-US" dirty="0">
                <a:hlinkClick r:id="rId4"/>
              </a:rPr>
              <a:t>Link to paper (</a:t>
            </a:r>
            <a:r>
              <a:rPr lang="en-US" dirty="0" err="1">
                <a:hlinkClick r:id="rId4"/>
              </a:rPr>
              <a:t>arXiv</a:t>
            </a:r>
            <a:r>
              <a:rPr lang="en-US" dirty="0">
                <a:hlinkClick r:id="rId4"/>
              </a:rPr>
              <a:t>)</a:t>
            </a:r>
            <a:endParaRPr lang="en-IN" dirty="0"/>
          </a:p>
        </p:txBody>
      </p:sp>
    </p:spTree>
    <p:extLst>
      <p:ext uri="{BB962C8B-B14F-4D97-AF65-F5344CB8AC3E}">
        <p14:creationId xmlns:p14="http://schemas.microsoft.com/office/powerpoint/2010/main" val="184439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38A5A1-9AF8-C8DD-0F95-5935E4763716}"/>
              </a:ext>
            </a:extLst>
          </p:cNvPr>
          <p:cNvPicPr>
            <a:picLocks noChangeAspect="1"/>
          </p:cNvPicPr>
          <p:nvPr/>
        </p:nvPicPr>
        <p:blipFill>
          <a:blip r:embed="rId2"/>
          <a:stretch>
            <a:fillRect/>
          </a:stretch>
        </p:blipFill>
        <p:spPr>
          <a:xfrm>
            <a:off x="514350" y="1500720"/>
            <a:ext cx="8115300" cy="4786803"/>
          </a:xfrm>
          <a:prstGeom prst="rect">
            <a:avLst/>
          </a:prstGeom>
        </p:spPr>
      </p:pic>
      <p:sp>
        <p:nvSpPr>
          <p:cNvPr id="9" name="TextBox 8">
            <a:extLst>
              <a:ext uri="{FF2B5EF4-FFF2-40B4-BE49-F238E27FC236}">
                <a16:creationId xmlns:a16="http://schemas.microsoft.com/office/drawing/2014/main" id="{387DD8E6-BD84-A512-E1A3-20DBF6AAFDAC}"/>
              </a:ext>
            </a:extLst>
          </p:cNvPr>
          <p:cNvSpPr txBox="1"/>
          <p:nvPr/>
        </p:nvSpPr>
        <p:spPr>
          <a:xfrm>
            <a:off x="514350" y="306947"/>
            <a:ext cx="7221794" cy="923330"/>
          </a:xfrm>
          <a:prstGeom prst="rect">
            <a:avLst/>
          </a:prstGeom>
          <a:noFill/>
        </p:spPr>
        <p:txBody>
          <a:bodyPr wrap="square">
            <a:spAutoFit/>
          </a:bodyPr>
          <a:lstStyle/>
          <a:p>
            <a:br>
              <a:rPr lang="en-IN" dirty="0"/>
            </a:br>
            <a:r>
              <a:rPr lang="en-IN" dirty="0"/>
              <a:t>We are referring this paper to understand RAG </a:t>
            </a:r>
          </a:p>
          <a:p>
            <a:r>
              <a:rPr lang="en-IN" dirty="0">
                <a:hlinkClick r:id="rId3"/>
              </a:rPr>
              <a:t>https://arxiv.org/pdf/2312.10997</a:t>
            </a:r>
            <a:endParaRPr lang="en-IN" dirty="0"/>
          </a:p>
        </p:txBody>
      </p:sp>
    </p:spTree>
    <p:extLst>
      <p:ext uri="{BB962C8B-B14F-4D97-AF65-F5344CB8AC3E}">
        <p14:creationId xmlns:p14="http://schemas.microsoft.com/office/powerpoint/2010/main" val="426428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1037F-131A-F174-BE7E-64C0EE007658}"/>
              </a:ext>
            </a:extLst>
          </p:cNvPr>
          <p:cNvSpPr>
            <a:spLocks noGrp="1"/>
          </p:cNvSpPr>
          <p:nvPr>
            <p:ph type="title"/>
          </p:nvPr>
        </p:nvSpPr>
        <p:spPr/>
        <p:txBody>
          <a:bodyPr/>
          <a:lstStyle/>
          <a:p>
            <a:r>
              <a:rPr lang="en-US" dirty="0"/>
              <a:t>Chunking Strategies</a:t>
            </a:r>
            <a:endParaRPr lang="en-IN" dirty="0"/>
          </a:p>
        </p:txBody>
      </p:sp>
      <p:sp>
        <p:nvSpPr>
          <p:cNvPr id="3" name="Content Placeholder 2">
            <a:extLst>
              <a:ext uri="{FF2B5EF4-FFF2-40B4-BE49-F238E27FC236}">
                <a16:creationId xmlns:a16="http://schemas.microsoft.com/office/drawing/2014/main" id="{A5C55024-98D5-C935-0705-C8DADC5BF63A}"/>
              </a:ext>
            </a:extLst>
          </p:cNvPr>
          <p:cNvSpPr>
            <a:spLocks noGrp="1"/>
          </p:cNvSpPr>
          <p:nvPr>
            <p:ph idx="1"/>
          </p:nvPr>
        </p:nvSpPr>
        <p:spPr>
          <a:xfrm>
            <a:off x="457199" y="1600200"/>
            <a:ext cx="4449097" cy="4525963"/>
          </a:xfrm>
        </p:spPr>
        <p:txBody>
          <a:bodyPr>
            <a:normAutofit fontScale="55000" lnSpcReduction="20000"/>
          </a:bodyPr>
          <a:lstStyle/>
          <a:p>
            <a:pPr marL="0" indent="0">
              <a:buNone/>
            </a:pPr>
            <a:r>
              <a:rPr lang="en-US" b="1" dirty="0"/>
              <a:t>What is Chunking?</a:t>
            </a:r>
            <a:endParaRPr lang="en-US" dirty="0"/>
          </a:p>
          <a:p>
            <a:r>
              <a:rPr lang="en-US" dirty="0"/>
              <a:t>Splitting long documents into smaller, coherent pieces (“chunks”)</a:t>
            </a:r>
          </a:p>
          <a:p>
            <a:r>
              <a:rPr lang="en-US" dirty="0"/>
              <a:t>Keeps each piece within embedding/LLM token limits</a:t>
            </a:r>
          </a:p>
          <a:p>
            <a:r>
              <a:rPr lang="en-US" dirty="0"/>
              <a:t>Preserves context so retrieval remains meaningful</a:t>
            </a:r>
          </a:p>
          <a:p>
            <a:pPr marL="0" indent="0">
              <a:buNone/>
            </a:pPr>
            <a:r>
              <a:rPr lang="en-IN" b="1" dirty="0"/>
              <a:t>Common Chunking Strategies</a:t>
            </a:r>
            <a:endParaRPr lang="en-IN" dirty="0"/>
          </a:p>
          <a:p>
            <a:r>
              <a:rPr lang="en-IN" b="1" dirty="0"/>
              <a:t>Fixed-Size Splitting</a:t>
            </a:r>
            <a:endParaRPr lang="en-IN" dirty="0"/>
          </a:p>
          <a:p>
            <a:pPr lvl="1"/>
            <a:r>
              <a:rPr lang="en-IN" dirty="0"/>
              <a:t>Break text into chunks of N tokens or characters (e.g. 500–1,000 tokens each)</a:t>
            </a:r>
          </a:p>
          <a:p>
            <a:pPr lvl="1"/>
            <a:r>
              <a:rPr lang="en-IN" dirty="0"/>
              <a:t>Simple but may split mid-sentence</a:t>
            </a:r>
          </a:p>
          <a:p>
            <a:r>
              <a:rPr lang="en-IN" b="1" dirty="0"/>
              <a:t>Sliding-Window</a:t>
            </a:r>
            <a:endParaRPr lang="en-IN" dirty="0"/>
          </a:p>
          <a:p>
            <a:pPr lvl="1"/>
            <a:r>
              <a:rPr lang="en-IN" dirty="0"/>
              <a:t>Create windows of N tokens with M-token overlap (e.g. 500-token window, 100-token overlap)</a:t>
            </a:r>
          </a:p>
          <a:p>
            <a:pPr lvl="1"/>
            <a:r>
              <a:rPr lang="en-IN" dirty="0"/>
              <a:t>Overlap ensures context continuity across boundaries</a:t>
            </a:r>
          </a:p>
          <a:p>
            <a:endParaRPr lang="en-IN" dirty="0"/>
          </a:p>
        </p:txBody>
      </p:sp>
      <p:pic>
        <p:nvPicPr>
          <p:cNvPr id="6146" name="Picture 2">
            <a:extLst>
              <a:ext uri="{FF2B5EF4-FFF2-40B4-BE49-F238E27FC236}">
                <a16:creationId xmlns:a16="http://schemas.microsoft.com/office/drawing/2014/main" id="{969B0860-2813-6C77-6421-236140995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909" y="195818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681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334</TotalTime>
  <Words>544</Words>
  <Application>Microsoft Office PowerPoint</Application>
  <PresentationFormat>On-screen Show (4:3)</PresentationFormat>
  <Paragraphs>47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From Guesswork to Ground Truth: RAG in Action</vt:lpstr>
      <vt:lpstr>Large Language Models</vt:lpstr>
      <vt:lpstr>What are hallucinations in LMS?</vt:lpstr>
      <vt:lpstr>LLM Query–Response Cycle (Simplified)</vt:lpstr>
      <vt:lpstr>There are a couple of key issues with how general-purpose LLMs answer questions: </vt:lpstr>
      <vt:lpstr> I want to customize my LLM with data, what are all the options </vt:lpstr>
      <vt:lpstr>Retrieval Augmented Generation</vt:lpstr>
      <vt:lpstr>PowerPoint Presentation</vt:lpstr>
      <vt:lpstr>Chunking Strategies</vt:lpstr>
      <vt:lpstr>Vectorizer</vt:lpstr>
      <vt:lpstr>Embedding Space</vt:lpstr>
      <vt:lpstr>PowerPoint Presentation</vt:lpstr>
      <vt:lpstr>PowerPoint Presentation</vt:lpstr>
      <vt:lpstr>RAG’s core benefits </vt:lpstr>
      <vt:lpstr>RAG in Industry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Advika Thakur</cp:lastModifiedBy>
  <cp:revision>3</cp:revision>
  <dcterms:created xsi:type="dcterms:W3CDTF">2013-01-27T09:14:16Z</dcterms:created>
  <dcterms:modified xsi:type="dcterms:W3CDTF">2025-06-22T18:02:55Z</dcterms:modified>
  <cp:category/>
</cp:coreProperties>
</file>